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omments/comment1.xml" ContentType="application/vnd.openxmlformats-officedocument.presentationml.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2"/>
  </p:sldMasterIdLst>
  <p:notesMasterIdLst>
    <p:notesMasterId r:id="rId20"/>
  </p:notesMasterIdLst>
  <p:handoutMasterIdLst>
    <p:handoutMasterId r:id="rId21"/>
  </p:handoutMasterIdLst>
  <p:sldIdLst>
    <p:sldId id="265" r:id="rId3"/>
    <p:sldId id="281" r:id="rId4"/>
    <p:sldId id="309" r:id="rId5"/>
    <p:sldId id="299" r:id="rId6"/>
    <p:sldId id="310" r:id="rId7"/>
    <p:sldId id="320" r:id="rId8"/>
    <p:sldId id="321" r:id="rId9"/>
    <p:sldId id="312" r:id="rId10"/>
    <p:sldId id="311" r:id="rId11"/>
    <p:sldId id="313" r:id="rId12"/>
    <p:sldId id="322" r:id="rId13"/>
    <p:sldId id="314" r:id="rId14"/>
    <p:sldId id="315" r:id="rId15"/>
    <p:sldId id="316" r:id="rId16"/>
    <p:sldId id="317" r:id="rId17"/>
    <p:sldId id="319" r:id="rId18"/>
    <p:sldId id="25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vatore Arienzo" initials="SA" lastIdx="3" clrIdx="0">
    <p:extLst>
      <p:ext uri="{19B8F6BF-5375-455C-9EA6-DF929625EA0E}">
        <p15:presenceInfo xmlns:p15="http://schemas.microsoft.com/office/powerpoint/2012/main" userId="8bdd610a8a47df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683" autoAdjust="0"/>
  </p:normalViewPr>
  <p:slideViewPr>
    <p:cSldViewPr snapToGrid="0">
      <p:cViewPr varScale="1">
        <p:scale>
          <a:sx n="64" d="100"/>
          <a:sy n="64" d="100"/>
        </p:scale>
        <p:origin x="978" y="60"/>
      </p:cViewPr>
      <p:guideLst/>
    </p:cSldViewPr>
  </p:slideViewPr>
  <p:notesTextViewPr>
    <p:cViewPr>
      <p:scale>
        <a:sx n="1" d="1"/>
        <a:sy n="1" d="1"/>
      </p:scale>
      <p:origin x="0" y="0"/>
    </p:cViewPr>
  </p:notesTextViewPr>
  <p:notesViewPr>
    <p:cSldViewPr snapToGrid="0">
      <p:cViewPr varScale="1">
        <p:scale>
          <a:sx n="65" d="100"/>
          <a:sy n="65" d="100"/>
        </p:scale>
        <p:origin x="134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12-10T16:51:43.620" idx="1">
    <p:pos x="685" y="2872"/>
    <p:text>esting to see if the content of an image submitted for posting matches the criteria intended by the owner or stake holder for the posting space on the basis of caption rather than directly through CNN categorization</p:text>
    <p:extLst>
      <p:ext uri="{C676402C-5697-4E1C-873F-D02D1690AC5C}">
        <p15:threadingInfo xmlns:p15="http://schemas.microsoft.com/office/powerpoint/2012/main" timeZoneBias="-60"/>
      </p:ext>
    </p:extLst>
  </p:cm>
  <p:cm authorId="1" dt="2019-12-10T16:53:30.562" idx="2">
    <p:pos x="10" y="10"/>
    <p:text>esting to see if the content of an image submitted for posting matches the criteria intended by the owner or stake holder for the posting space on the basis of caption rather than directly through CNN categorization</p:text>
    <p:extLst>
      <p:ext uri="{C676402C-5697-4E1C-873F-D02D1690AC5C}">
        <p15:threadingInfo xmlns:p15="http://schemas.microsoft.com/office/powerpoint/2012/main" timeZoneBias="-60"/>
      </p:ext>
    </p:extLst>
  </p:cm>
  <p:cm authorId="1" dt="2019-12-10T16:53:34.538" idx="3">
    <p:pos x="146" y="146"/>
    <p:text>capire cosa fanno le persone ed il loro comportamento</p:text>
    <p:extLst>
      <p:ext uri="{C676402C-5697-4E1C-873F-D02D1690AC5C}">
        <p15:threadingInfo xmlns:p15="http://schemas.microsoft.com/office/powerpoint/2012/main" timeZoneBias="-60"/>
      </p:ext>
    </p:extLst>
  </p:cm>
</p:cmLst>
</file>

<file path=ppt/drawings/_rels/drawing1.xml.rels><?xml version="1.0" encoding="UTF-8" standalone="yes"?>
<Relationships xmlns="http://schemas.openxmlformats.org/package/2006/relationships"><Relationship Id="rId1" Type="http://schemas.openxmlformats.org/officeDocument/2006/relationships/image" Target="../media/image6.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0.jpg"/></Relationships>
</file>

<file path=ppt/drawings/drawing1.xml><?xml version="1.0" encoding="utf-8"?>
<c:userShapes xmlns:c="http://schemas.openxmlformats.org/drawingml/2006/chart">
  <cdr:relSizeAnchor xmlns:cdr="http://schemas.openxmlformats.org/drawingml/2006/chartDrawing">
    <cdr:from>
      <cdr:x>0.30135</cdr:x>
      <cdr:y>0.1745</cdr:y>
    </cdr:from>
    <cdr:to>
      <cdr:x>0.74863</cdr:x>
      <cdr:y>0.96903</cdr:y>
    </cdr:to>
    <cdr:pic>
      <cdr:nvPicPr>
        <cdr:cNvPr id="3" name="Immagine 2" descr="Immagine che contiene cane, erba, animale, posando&#10;&#10;Descrizione generata automaticamente">
          <a:extLst xmlns:a="http://schemas.openxmlformats.org/drawingml/2006/main">
            <a:ext uri="{FF2B5EF4-FFF2-40B4-BE49-F238E27FC236}">
              <a16:creationId xmlns:a16="http://schemas.microsoft.com/office/drawing/2014/main" id="{9B16D172-4EDD-41BE-8E7D-DC5C2015379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2896909" y="846517"/>
          <a:ext cx="4299751" cy="3854241"/>
        </a:xfrm>
        <a:prstGeom xmlns:a="http://schemas.openxmlformats.org/drawingml/2006/main" prst="roundRect">
          <a:avLst>
            <a:gd name="adj" fmla="val 8594"/>
          </a:avLst>
        </a:prstGeom>
        <a:solidFill xmlns:a="http://schemas.openxmlformats.org/drawingml/2006/main">
          <a:srgbClr val="FFFFFF">
            <a:shade val="85000"/>
          </a:srgbClr>
        </a:solidFill>
        <a:ln xmlns:a="http://schemas.openxmlformats.org/drawingml/2006/main">
          <a:noFill/>
        </a:ln>
        <a:effectLst xmlns:a="http://schemas.openxmlformats.org/drawingml/2006/main">
          <a:reflection blurRad="12700" stA="38000" endPos="28000" dist="5000" dir="5400000" sy="-100000" algn="bl" rotWithShape="0"/>
        </a:effectLst>
      </cdr:spPr>
    </cdr:pic>
  </cdr:relSizeAnchor>
</c:userShapes>
</file>

<file path=ppt/drawings/drawing2.xml><?xml version="1.0" encoding="utf-8"?>
<c:userShapes xmlns:c="http://schemas.openxmlformats.org/drawingml/2006/chart">
  <cdr:relSizeAnchor xmlns:cdr="http://schemas.openxmlformats.org/drawingml/2006/chartDrawing">
    <cdr:from>
      <cdr:x>0</cdr:x>
      <cdr:y>0.56695</cdr:y>
    </cdr:from>
    <cdr:to>
      <cdr:x>1</cdr:x>
      <cdr:y>0.82558</cdr:y>
    </cdr:to>
    <cdr:pic>
      <cdr:nvPicPr>
        <cdr:cNvPr id="3" name="Immagine 2">
          <a:extLst xmlns:a="http://schemas.openxmlformats.org/drawingml/2006/main">
            <a:ext uri="{FF2B5EF4-FFF2-40B4-BE49-F238E27FC236}">
              <a16:creationId xmlns:a16="http://schemas.microsoft.com/office/drawing/2014/main" id="{A7908FC2-4DE6-4825-B0E6-6799C11F3D6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2087958"/>
          <a:ext cx="9613144" cy="952500"/>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12/15/2019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‹N›</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12/15/2019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‹N›</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this case, the recurrent neural network is used</a:t>
            </a:r>
          </a:p>
          <a:p>
            <a:r>
              <a:rPr lang="en-US" sz="1200" b="0" i="0" u="none" strike="noStrike" kern="1200" baseline="0" dirty="0">
                <a:solidFill>
                  <a:schemeClr val="tx1"/>
                </a:solidFill>
                <a:latin typeface="+mn-lt"/>
                <a:ea typeface="+mn-ea"/>
                <a:cs typeface="+mn-cs"/>
              </a:rPr>
              <a:t>as a text generation model. Our model takes</a:t>
            </a:r>
          </a:p>
          <a:p>
            <a:r>
              <a:rPr lang="en-US" sz="1200" b="0" i="0" u="none" strike="noStrike" kern="1200" baseline="0" dirty="0">
                <a:solidFill>
                  <a:schemeClr val="tx1"/>
                </a:solidFill>
                <a:latin typeface="+mn-lt"/>
                <a:ea typeface="+mn-ea"/>
                <a:cs typeface="+mn-cs"/>
              </a:rPr>
              <a:t>as input, both the images vectors and the par-</a:t>
            </a:r>
          </a:p>
          <a:p>
            <a:r>
              <a:rPr lang="en-US" sz="1200" b="0" i="0" u="none" strike="noStrike" kern="1200" baseline="0" dirty="0" err="1">
                <a:solidFill>
                  <a:schemeClr val="tx1"/>
                </a:solidFill>
                <a:latin typeface="+mn-lt"/>
                <a:ea typeface="+mn-ea"/>
                <a:cs typeface="+mn-cs"/>
              </a:rPr>
              <a:t>tial</a:t>
            </a:r>
            <a:r>
              <a:rPr lang="en-US" sz="1200" b="0" i="0" u="none" strike="noStrike" kern="1200" baseline="0" dirty="0">
                <a:solidFill>
                  <a:schemeClr val="tx1"/>
                </a:solidFill>
                <a:latin typeface="+mn-lt"/>
                <a:ea typeface="+mn-ea"/>
                <a:cs typeface="+mn-cs"/>
              </a:rPr>
              <a:t> captions (input layer 1 and 2), than in the</a:t>
            </a:r>
          </a:p>
          <a:p>
            <a:r>
              <a:rPr lang="en-US" sz="1200" b="0" i="0" u="none" strike="noStrike" kern="1200" baseline="0" dirty="0">
                <a:solidFill>
                  <a:schemeClr val="tx1"/>
                </a:solidFill>
                <a:latin typeface="+mn-lt"/>
                <a:ea typeface="+mn-ea"/>
                <a:cs typeface="+mn-cs"/>
              </a:rPr>
              <a:t>embedding layer, every index of the captions is</a:t>
            </a:r>
          </a:p>
          <a:p>
            <a:r>
              <a:rPr lang="en-US" sz="1200" b="0" i="0" u="none" strike="noStrike" kern="1200" baseline="0" dirty="0">
                <a:solidFill>
                  <a:schemeClr val="tx1"/>
                </a:solidFill>
                <a:latin typeface="+mn-lt"/>
                <a:ea typeface="+mn-ea"/>
                <a:cs typeface="+mn-cs"/>
              </a:rPr>
              <a:t>mapped to a 200 dimensional vector. Then we</a:t>
            </a:r>
          </a:p>
          <a:p>
            <a:r>
              <a:rPr lang="en-US" sz="1200" b="0" i="0" u="none" strike="noStrike" kern="1200" baseline="0" dirty="0">
                <a:solidFill>
                  <a:schemeClr val="tx1"/>
                </a:solidFill>
                <a:latin typeface="+mn-lt"/>
                <a:ea typeface="+mn-ea"/>
                <a:cs typeface="+mn-cs"/>
              </a:rPr>
              <a:t>have two dropout layers, to try to avoid over-</a:t>
            </a:r>
            <a:r>
              <a:rPr lang="en-US" sz="1200" b="0" i="0" u="none" strike="noStrike" kern="1200" baseline="0" dirty="0" err="1">
                <a:solidFill>
                  <a:schemeClr val="tx1"/>
                </a:solidFill>
                <a:latin typeface="+mn-lt"/>
                <a:ea typeface="+mn-ea"/>
                <a:cs typeface="+mn-cs"/>
              </a:rPr>
              <a:t>tting</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Then we add some Dense (for image</a:t>
            </a:r>
          </a:p>
          <a:p>
            <a:r>
              <a:rPr lang="en-US" sz="1200" b="0" i="0" u="none" strike="noStrike" kern="1200" baseline="0" dirty="0">
                <a:solidFill>
                  <a:schemeClr val="tx1"/>
                </a:solidFill>
                <a:latin typeface="+mn-lt"/>
                <a:ea typeface="+mn-ea"/>
                <a:cs typeface="+mn-cs"/>
              </a:rPr>
              <a:t>model) and LSTM (For caption model) LSTM,</a:t>
            </a:r>
          </a:p>
          <a:p>
            <a:r>
              <a:rPr lang="en-US" sz="1200" b="0" i="0" u="none" strike="noStrike" kern="1200" baseline="0" dirty="0">
                <a:solidFill>
                  <a:schemeClr val="tx1"/>
                </a:solidFill>
                <a:latin typeface="+mn-lt"/>
                <a:ea typeface="+mn-ea"/>
                <a:cs typeface="+mn-cs"/>
              </a:rPr>
              <a:t>Long Short Term Memory, is a specialized Re-</a:t>
            </a:r>
          </a:p>
          <a:p>
            <a:r>
              <a:rPr lang="en-US" sz="1200" b="0" i="0" u="none" strike="noStrike" kern="1200" baseline="0" dirty="0">
                <a:solidFill>
                  <a:schemeClr val="tx1"/>
                </a:solidFill>
                <a:latin typeface="+mn-lt"/>
                <a:ea typeface="+mn-ea"/>
                <a:cs typeface="+mn-cs"/>
              </a:rPr>
              <a:t>current Neural Network that processes not only</a:t>
            </a:r>
          </a:p>
          <a:p>
            <a:r>
              <a:rPr lang="en-US" sz="1200" b="0" i="0" u="none" strike="noStrike" kern="1200" baseline="0" dirty="0">
                <a:solidFill>
                  <a:schemeClr val="tx1"/>
                </a:solidFill>
                <a:latin typeface="+mn-lt"/>
                <a:ea typeface="+mn-ea"/>
                <a:cs typeface="+mn-cs"/>
              </a:rPr>
              <a:t>single data point, like images, but also entire se-</a:t>
            </a:r>
          </a:p>
          <a:p>
            <a:r>
              <a:rPr lang="en-US" sz="1200" b="0" i="0" u="none" strike="noStrike" kern="1200" baseline="0" dirty="0" err="1">
                <a:solidFill>
                  <a:schemeClr val="tx1"/>
                </a:solidFill>
                <a:latin typeface="+mn-lt"/>
                <a:ea typeface="+mn-ea"/>
                <a:cs typeface="+mn-cs"/>
              </a:rPr>
              <a:t>quences</a:t>
            </a:r>
            <a:r>
              <a:rPr lang="en-US" sz="1200" b="0" i="0" u="none" strike="noStrike" kern="1200" baseline="0" dirty="0">
                <a:solidFill>
                  <a:schemeClr val="tx1"/>
                </a:solidFill>
                <a:latin typeface="+mn-lt"/>
                <a:ea typeface="+mn-ea"/>
                <a:cs typeface="+mn-cs"/>
              </a:rPr>
              <a:t> of data(like speech or text). The </a:t>
            </a:r>
            <a:r>
              <a:rPr lang="en-US" sz="1200" b="0" i="0" u="none" strike="noStrike" kern="1200" baseline="0" dirty="0" err="1">
                <a:solidFill>
                  <a:schemeClr val="tx1"/>
                </a:solidFill>
                <a:latin typeface="+mn-lt"/>
                <a:ea typeface="+mn-ea"/>
                <a:cs typeface="+mn-cs"/>
              </a:rPr>
              <a:t>nal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output layer, that uses a </a:t>
            </a:r>
            <a:r>
              <a:rPr lang="en-US" sz="1200" b="0" i="0" u="none" strike="noStrike" kern="1200" baseline="0" dirty="0" err="1">
                <a:solidFill>
                  <a:schemeClr val="tx1"/>
                </a:solidFill>
                <a:latin typeface="+mn-lt"/>
                <a:ea typeface="+mn-ea"/>
                <a:cs typeface="+mn-cs"/>
              </a:rPr>
              <a:t>softmax</a:t>
            </a:r>
            <a:r>
              <a:rPr lang="en-US" sz="1200" b="0" i="0" u="none" strike="noStrike" kern="1200" baseline="0" dirty="0">
                <a:solidFill>
                  <a:schemeClr val="tx1"/>
                </a:solidFill>
                <a:latin typeface="+mn-lt"/>
                <a:ea typeface="+mn-ea"/>
                <a:cs typeface="+mn-cs"/>
              </a:rPr>
              <a:t> activation, will</a:t>
            </a:r>
          </a:p>
          <a:p>
            <a:r>
              <a:rPr lang="en-US" sz="1200" b="0" i="0" u="none" strike="noStrike" kern="1200" baseline="0" dirty="0">
                <a:solidFill>
                  <a:schemeClr val="tx1"/>
                </a:solidFill>
                <a:latin typeface="+mn-lt"/>
                <a:ea typeface="+mn-ea"/>
                <a:cs typeface="+mn-cs"/>
              </a:rPr>
              <a:t>give us the probability distribution across the</a:t>
            </a:r>
          </a:p>
          <a:p>
            <a:r>
              <a:rPr lang="en-US" sz="1200" b="0" i="0" u="none" strike="noStrike" kern="1200" baseline="0" dirty="0">
                <a:solidFill>
                  <a:schemeClr val="tx1"/>
                </a:solidFill>
                <a:latin typeface="+mn-lt"/>
                <a:ea typeface="+mn-ea"/>
                <a:cs typeface="+mn-cs"/>
              </a:rPr>
              <a:t>7640 words of the vocabulary.</a:t>
            </a:r>
          </a:p>
          <a:p>
            <a:endParaRPr lang="it-IT" dirty="0"/>
          </a:p>
        </p:txBody>
      </p:sp>
      <p:sp>
        <p:nvSpPr>
          <p:cNvPr id="4" name="Segnaposto numero diapositiva 3"/>
          <p:cNvSpPr>
            <a:spLocks noGrp="1"/>
          </p:cNvSpPr>
          <p:nvPr>
            <p:ph type="sldNum" sz="quarter" idx="5"/>
          </p:nvPr>
        </p:nvSpPr>
        <p:spPr/>
        <p:txBody>
          <a:bodyPr/>
          <a:lstStyle/>
          <a:p>
            <a:fld id="{7FB667E1-E601-4AAF-B95C-B25720D70A60}" type="slidenum">
              <a:rPr lang="it-IT" smtClean="0"/>
              <a:t>10</a:t>
            </a:fld>
            <a:endParaRPr lang="it-IT"/>
          </a:p>
        </p:txBody>
      </p:sp>
    </p:spTree>
    <p:extLst>
      <p:ext uri="{BB962C8B-B14F-4D97-AF65-F5344CB8AC3E}">
        <p14:creationId xmlns:p14="http://schemas.microsoft.com/office/powerpoint/2010/main" val="284595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this case, the recurrent neural network is used</a:t>
            </a:r>
          </a:p>
          <a:p>
            <a:r>
              <a:rPr lang="en-US" sz="1200" b="0" i="0" u="none" strike="noStrike" kern="1200" baseline="0" dirty="0">
                <a:solidFill>
                  <a:schemeClr val="tx1"/>
                </a:solidFill>
                <a:latin typeface="+mn-lt"/>
                <a:ea typeface="+mn-ea"/>
                <a:cs typeface="+mn-cs"/>
              </a:rPr>
              <a:t>as a text generation model. Our model takes</a:t>
            </a:r>
          </a:p>
          <a:p>
            <a:r>
              <a:rPr lang="en-US" sz="1200" b="0" i="0" u="none" strike="noStrike" kern="1200" baseline="0" dirty="0">
                <a:solidFill>
                  <a:schemeClr val="tx1"/>
                </a:solidFill>
                <a:latin typeface="+mn-lt"/>
                <a:ea typeface="+mn-ea"/>
                <a:cs typeface="+mn-cs"/>
              </a:rPr>
              <a:t>as input, both the images vectors and the par-</a:t>
            </a:r>
          </a:p>
          <a:p>
            <a:r>
              <a:rPr lang="en-US" sz="1200" b="0" i="0" u="none" strike="noStrike" kern="1200" baseline="0" dirty="0" err="1">
                <a:solidFill>
                  <a:schemeClr val="tx1"/>
                </a:solidFill>
                <a:latin typeface="+mn-lt"/>
                <a:ea typeface="+mn-ea"/>
                <a:cs typeface="+mn-cs"/>
              </a:rPr>
              <a:t>tial</a:t>
            </a:r>
            <a:r>
              <a:rPr lang="en-US" sz="1200" b="0" i="0" u="none" strike="noStrike" kern="1200" baseline="0" dirty="0">
                <a:solidFill>
                  <a:schemeClr val="tx1"/>
                </a:solidFill>
                <a:latin typeface="+mn-lt"/>
                <a:ea typeface="+mn-ea"/>
                <a:cs typeface="+mn-cs"/>
              </a:rPr>
              <a:t> captions (input layer 1 and 2), than in the</a:t>
            </a:r>
          </a:p>
          <a:p>
            <a:r>
              <a:rPr lang="en-US" sz="1200" b="0" i="0" u="none" strike="noStrike" kern="1200" baseline="0" dirty="0">
                <a:solidFill>
                  <a:schemeClr val="tx1"/>
                </a:solidFill>
                <a:latin typeface="+mn-lt"/>
                <a:ea typeface="+mn-ea"/>
                <a:cs typeface="+mn-cs"/>
              </a:rPr>
              <a:t>embedding layer, every index of the captions is</a:t>
            </a:r>
          </a:p>
          <a:p>
            <a:r>
              <a:rPr lang="en-US" sz="1200" b="0" i="0" u="none" strike="noStrike" kern="1200" baseline="0" dirty="0">
                <a:solidFill>
                  <a:schemeClr val="tx1"/>
                </a:solidFill>
                <a:latin typeface="+mn-lt"/>
                <a:ea typeface="+mn-ea"/>
                <a:cs typeface="+mn-cs"/>
              </a:rPr>
              <a:t>mapped to a 200 dimensional vector. Then we</a:t>
            </a:r>
          </a:p>
          <a:p>
            <a:r>
              <a:rPr lang="en-US" sz="1200" b="0" i="0" u="none" strike="noStrike" kern="1200" baseline="0" dirty="0">
                <a:solidFill>
                  <a:schemeClr val="tx1"/>
                </a:solidFill>
                <a:latin typeface="+mn-lt"/>
                <a:ea typeface="+mn-ea"/>
                <a:cs typeface="+mn-cs"/>
              </a:rPr>
              <a:t>have two dropout layers, to try to avoid over-</a:t>
            </a:r>
            <a:r>
              <a:rPr lang="en-US" sz="1200" b="0" i="0" u="none" strike="noStrike" kern="1200" baseline="0" dirty="0" err="1">
                <a:solidFill>
                  <a:schemeClr val="tx1"/>
                </a:solidFill>
                <a:latin typeface="+mn-lt"/>
                <a:ea typeface="+mn-ea"/>
                <a:cs typeface="+mn-cs"/>
              </a:rPr>
              <a:t>tting</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Then we add some Dense (for image</a:t>
            </a:r>
          </a:p>
          <a:p>
            <a:r>
              <a:rPr lang="en-US" sz="1200" b="0" i="0" u="none" strike="noStrike" kern="1200" baseline="0" dirty="0">
                <a:solidFill>
                  <a:schemeClr val="tx1"/>
                </a:solidFill>
                <a:latin typeface="+mn-lt"/>
                <a:ea typeface="+mn-ea"/>
                <a:cs typeface="+mn-cs"/>
              </a:rPr>
              <a:t>model) and LSTM (For caption model) LSTM,</a:t>
            </a:r>
          </a:p>
          <a:p>
            <a:r>
              <a:rPr lang="en-US" sz="1200" b="0" i="0" u="none" strike="noStrike" kern="1200" baseline="0" dirty="0">
                <a:solidFill>
                  <a:schemeClr val="tx1"/>
                </a:solidFill>
                <a:latin typeface="+mn-lt"/>
                <a:ea typeface="+mn-ea"/>
                <a:cs typeface="+mn-cs"/>
              </a:rPr>
              <a:t>Long Short Term Memory, is a specialized Re-</a:t>
            </a:r>
          </a:p>
          <a:p>
            <a:r>
              <a:rPr lang="en-US" sz="1200" b="0" i="0" u="none" strike="noStrike" kern="1200" baseline="0" dirty="0">
                <a:solidFill>
                  <a:schemeClr val="tx1"/>
                </a:solidFill>
                <a:latin typeface="+mn-lt"/>
                <a:ea typeface="+mn-ea"/>
                <a:cs typeface="+mn-cs"/>
              </a:rPr>
              <a:t>current Neural Network that processes not only</a:t>
            </a:r>
          </a:p>
          <a:p>
            <a:r>
              <a:rPr lang="en-US" sz="1200" b="0" i="0" u="none" strike="noStrike" kern="1200" baseline="0" dirty="0">
                <a:solidFill>
                  <a:schemeClr val="tx1"/>
                </a:solidFill>
                <a:latin typeface="+mn-lt"/>
                <a:ea typeface="+mn-ea"/>
                <a:cs typeface="+mn-cs"/>
              </a:rPr>
              <a:t>single data point, like images, but also entire se-</a:t>
            </a:r>
          </a:p>
          <a:p>
            <a:r>
              <a:rPr lang="en-US" sz="1200" b="0" i="0" u="none" strike="noStrike" kern="1200" baseline="0" dirty="0" err="1">
                <a:solidFill>
                  <a:schemeClr val="tx1"/>
                </a:solidFill>
                <a:latin typeface="+mn-lt"/>
                <a:ea typeface="+mn-ea"/>
                <a:cs typeface="+mn-cs"/>
              </a:rPr>
              <a:t>quences</a:t>
            </a:r>
            <a:r>
              <a:rPr lang="en-US" sz="1200" b="0" i="0" u="none" strike="noStrike" kern="1200" baseline="0" dirty="0">
                <a:solidFill>
                  <a:schemeClr val="tx1"/>
                </a:solidFill>
                <a:latin typeface="+mn-lt"/>
                <a:ea typeface="+mn-ea"/>
                <a:cs typeface="+mn-cs"/>
              </a:rPr>
              <a:t> of data(like speech or text). The </a:t>
            </a:r>
            <a:r>
              <a:rPr lang="en-US" sz="1200" b="0" i="0" u="none" strike="noStrike" kern="1200" baseline="0" dirty="0" err="1">
                <a:solidFill>
                  <a:schemeClr val="tx1"/>
                </a:solidFill>
                <a:latin typeface="+mn-lt"/>
                <a:ea typeface="+mn-ea"/>
                <a:cs typeface="+mn-cs"/>
              </a:rPr>
              <a:t>nal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output layer, that uses a </a:t>
            </a:r>
            <a:r>
              <a:rPr lang="en-US" sz="1200" b="0" i="0" u="none" strike="noStrike" kern="1200" baseline="0" dirty="0" err="1">
                <a:solidFill>
                  <a:schemeClr val="tx1"/>
                </a:solidFill>
                <a:latin typeface="+mn-lt"/>
                <a:ea typeface="+mn-ea"/>
                <a:cs typeface="+mn-cs"/>
              </a:rPr>
              <a:t>softmax</a:t>
            </a:r>
            <a:r>
              <a:rPr lang="en-US" sz="1200" b="0" i="0" u="none" strike="noStrike" kern="1200" baseline="0" dirty="0">
                <a:solidFill>
                  <a:schemeClr val="tx1"/>
                </a:solidFill>
                <a:latin typeface="+mn-lt"/>
                <a:ea typeface="+mn-ea"/>
                <a:cs typeface="+mn-cs"/>
              </a:rPr>
              <a:t> activation, will</a:t>
            </a:r>
          </a:p>
          <a:p>
            <a:r>
              <a:rPr lang="en-US" sz="1200" b="0" i="0" u="none" strike="noStrike" kern="1200" baseline="0" dirty="0">
                <a:solidFill>
                  <a:schemeClr val="tx1"/>
                </a:solidFill>
                <a:latin typeface="+mn-lt"/>
                <a:ea typeface="+mn-ea"/>
                <a:cs typeface="+mn-cs"/>
              </a:rPr>
              <a:t>give us the probability distribution across the</a:t>
            </a:r>
          </a:p>
          <a:p>
            <a:r>
              <a:rPr lang="en-US" sz="1200" b="0" i="0" u="none" strike="noStrike" kern="1200" baseline="0" dirty="0">
                <a:solidFill>
                  <a:schemeClr val="tx1"/>
                </a:solidFill>
                <a:latin typeface="+mn-lt"/>
                <a:ea typeface="+mn-ea"/>
                <a:cs typeface="+mn-cs"/>
              </a:rPr>
              <a:t>7640 words of the vocabulary.</a:t>
            </a:r>
          </a:p>
          <a:p>
            <a:endParaRPr lang="it-IT" dirty="0"/>
          </a:p>
        </p:txBody>
      </p:sp>
      <p:sp>
        <p:nvSpPr>
          <p:cNvPr id="4" name="Segnaposto numero diapositiva 3"/>
          <p:cNvSpPr>
            <a:spLocks noGrp="1"/>
          </p:cNvSpPr>
          <p:nvPr>
            <p:ph type="sldNum" sz="quarter" idx="5"/>
          </p:nvPr>
        </p:nvSpPr>
        <p:spPr/>
        <p:txBody>
          <a:bodyPr/>
          <a:lstStyle/>
          <a:p>
            <a:fld id="{7FB667E1-E601-4AAF-B95C-B25720D70A60}" type="slidenum">
              <a:rPr lang="it-IT" smtClean="0"/>
              <a:t>11</a:t>
            </a:fld>
            <a:endParaRPr lang="it-IT"/>
          </a:p>
        </p:txBody>
      </p:sp>
    </p:spTree>
    <p:extLst>
      <p:ext uri="{BB962C8B-B14F-4D97-AF65-F5344CB8AC3E}">
        <p14:creationId xmlns:p14="http://schemas.microsoft.com/office/powerpoint/2010/main" val="3635376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6877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E583DDF-CA54-461A-A486-592D2374C532}" type="datetimeFigureOut">
              <a:rPr lang="en-US" smtClean="0"/>
              <a:pPr/>
              <a:t>12/15/2019</a:t>
            </a:fld>
            <a:endParaRPr lang="en-US"/>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a:xfrm>
            <a:off x="10729455" y="4711309"/>
            <a:ext cx="1154151" cy="1090789"/>
          </a:xfrm>
        </p:spPr>
        <p:txBody>
          <a:bodyPr/>
          <a:lstStyle/>
          <a:p>
            <a:fld id="{CA8D9AD5-F248-4919-864A-CFD76CC027D6}" type="slidenum">
              <a:rPr lang="it-IT" smtClean="0"/>
              <a:pPr/>
              <a:t>‹N›</a:t>
            </a:fld>
            <a:endParaRPr lang="it-IT"/>
          </a:p>
        </p:txBody>
      </p:sp>
    </p:spTree>
    <p:extLst>
      <p:ext uri="{BB962C8B-B14F-4D97-AF65-F5344CB8AC3E}">
        <p14:creationId xmlns:p14="http://schemas.microsoft.com/office/powerpoint/2010/main" val="312782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E583DDF-CA54-461A-A486-592D2374C532}" type="datetimeFigureOut">
              <a:rPr lang="en-US" smtClean="0"/>
              <a:pPr/>
              <a:t>12/15/2019</a:t>
            </a:fld>
            <a:endParaRPr lang="en-US"/>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a:xfrm>
            <a:off x="10729455" y="4711615"/>
            <a:ext cx="1154151" cy="1090789"/>
          </a:xfrm>
        </p:spPr>
        <p:txBody>
          <a:bodyPr/>
          <a:lstStyle/>
          <a:p>
            <a:fld id="{CA8D9AD5-F248-4919-864A-CFD76CC027D6}" type="slidenum">
              <a:rPr lang="it-IT" smtClean="0"/>
              <a:pPr/>
              <a:t>‹N›</a:t>
            </a:fld>
            <a:endParaRPr lang="it-IT"/>
          </a:p>
        </p:txBody>
      </p:sp>
    </p:spTree>
    <p:extLst>
      <p:ext uri="{BB962C8B-B14F-4D97-AF65-F5344CB8AC3E}">
        <p14:creationId xmlns:p14="http://schemas.microsoft.com/office/powerpoint/2010/main" val="1176633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E583DDF-CA54-461A-A486-592D2374C532}" type="datetimeFigureOut">
              <a:rPr lang="en-US" smtClean="0"/>
              <a:pPr/>
              <a:t>12/15/2019</a:t>
            </a:fld>
            <a:endParaRPr lang="en-US"/>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a:xfrm>
            <a:off x="10729455" y="4709925"/>
            <a:ext cx="1154151" cy="1090789"/>
          </a:xfrm>
        </p:spPr>
        <p:txBody>
          <a:bodyPr/>
          <a:lstStyle/>
          <a:p>
            <a:fld id="{CA8D9AD5-F248-4919-864A-CFD76CC027D6}" type="slidenum">
              <a:rPr lang="it-IT" smtClean="0"/>
              <a:pPr/>
              <a:t>‹N›</a:t>
            </a:fld>
            <a:endParaRPr lang="it-IT"/>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583476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E583DDF-CA54-461A-A486-592D2374C532}" type="datetimeFigureOut">
              <a:rPr lang="en-US" smtClean="0"/>
              <a:pPr/>
              <a:t>12/15/2019</a:t>
            </a:fld>
            <a:endParaRPr lang="en-US"/>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a:xfrm>
            <a:off x="10729455" y="4709925"/>
            <a:ext cx="1154151" cy="1090789"/>
          </a:xfrm>
        </p:spPr>
        <p:txBody>
          <a:bodyPr/>
          <a:lstStyle/>
          <a:p>
            <a:fld id="{CA8D9AD5-F248-4919-864A-CFD76CC027D6}" type="slidenum">
              <a:rPr lang="it-IT" smtClean="0"/>
              <a:pPr/>
              <a:t>‹N›</a:t>
            </a:fld>
            <a:endParaRPr lang="it-IT"/>
          </a:p>
        </p:txBody>
      </p:sp>
    </p:spTree>
    <p:extLst>
      <p:ext uri="{BB962C8B-B14F-4D97-AF65-F5344CB8AC3E}">
        <p14:creationId xmlns:p14="http://schemas.microsoft.com/office/powerpoint/2010/main" val="3558058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9E583DDF-CA54-461A-A486-592D2374C532}" type="datetimeFigureOut">
              <a:rPr lang="en-US" smtClean="0"/>
              <a:pPr/>
              <a:t>12/15/2019</a:t>
            </a:fld>
            <a:endParaRPr lang="en-US"/>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CA8D9AD5-F248-4919-864A-CFD76CC027D6}" type="slidenum">
              <a:rPr lang="it-IT" smtClean="0"/>
              <a:pPr/>
              <a:t>‹N›</a:t>
            </a:fld>
            <a:endParaRPr lang="it-IT"/>
          </a:p>
        </p:txBody>
      </p:sp>
    </p:spTree>
    <p:extLst>
      <p:ext uri="{BB962C8B-B14F-4D97-AF65-F5344CB8AC3E}">
        <p14:creationId xmlns:p14="http://schemas.microsoft.com/office/powerpoint/2010/main" val="3336479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9E583DDF-CA54-461A-A486-592D2374C532}" type="datetimeFigureOut">
              <a:rPr lang="en-US" smtClean="0"/>
              <a:pPr/>
              <a:t>12/15/2019</a:t>
            </a:fld>
            <a:endParaRPr lang="en-US"/>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CA8D9AD5-F248-4919-864A-CFD76CC027D6}" type="slidenum">
              <a:rPr lang="it-IT" smtClean="0"/>
              <a:pPr/>
              <a:t>‹N›</a:t>
            </a:fld>
            <a:endParaRPr lang="it-IT"/>
          </a:p>
        </p:txBody>
      </p:sp>
    </p:spTree>
    <p:extLst>
      <p:ext uri="{BB962C8B-B14F-4D97-AF65-F5344CB8AC3E}">
        <p14:creationId xmlns:p14="http://schemas.microsoft.com/office/powerpoint/2010/main" val="2348864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12/15/2019</a:t>
            </a:fld>
            <a:endParaRPr lang="en-US"/>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A8D9AD5-F248-4919-864A-CFD76CC027D6}" type="slidenum">
              <a:rPr lang="it-IT" smtClean="0"/>
              <a:t>‹N›</a:t>
            </a:fld>
            <a:endParaRPr lang="it-IT"/>
          </a:p>
        </p:txBody>
      </p:sp>
    </p:spTree>
    <p:extLst>
      <p:ext uri="{BB962C8B-B14F-4D97-AF65-F5344CB8AC3E}">
        <p14:creationId xmlns:p14="http://schemas.microsoft.com/office/powerpoint/2010/main" val="36987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E583DDF-CA54-461A-A486-592D2374C532}" type="datetimeFigureOut">
              <a:rPr lang="en-US" smtClean="0"/>
              <a:pPr/>
              <a:t>12/15/2019</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it-IT"/>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A8D9AD5-F248-4919-864A-CFD76CC027D6}" type="slidenum">
              <a:rPr lang="it-IT" smtClean="0"/>
              <a:pPr/>
              <a:t>‹N›</a:t>
            </a:fld>
            <a:endParaRPr lang="it-IT"/>
          </a:p>
        </p:txBody>
      </p:sp>
    </p:spTree>
    <p:extLst>
      <p:ext uri="{BB962C8B-B14F-4D97-AF65-F5344CB8AC3E}">
        <p14:creationId xmlns:p14="http://schemas.microsoft.com/office/powerpoint/2010/main" val="193645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12/15/2019</a:t>
            </a:fld>
            <a:endParaRPr lang="en-US"/>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A8D9AD5-F248-4919-864A-CFD76CC027D6}" type="slidenum">
              <a:rPr lang="it-IT" smtClean="0"/>
              <a:t>‹N›</a:t>
            </a:fld>
            <a:endParaRPr lang="it-IT"/>
          </a:p>
        </p:txBody>
      </p:sp>
    </p:spTree>
    <p:extLst>
      <p:ext uri="{BB962C8B-B14F-4D97-AF65-F5344CB8AC3E}">
        <p14:creationId xmlns:p14="http://schemas.microsoft.com/office/powerpoint/2010/main" val="178806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E583DDF-CA54-461A-A486-592D2374C532}" type="datetimeFigureOut">
              <a:rPr lang="en-US" smtClean="0"/>
              <a:t>12/15/2019</a:t>
            </a:fld>
            <a:endParaRPr lang="en-US"/>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a:xfrm>
            <a:off x="10729455" y="2869895"/>
            <a:ext cx="1154151" cy="1090789"/>
          </a:xfrm>
        </p:spPr>
        <p:txBody>
          <a:bodyPr/>
          <a:lstStyle/>
          <a:p>
            <a:fld id="{CA8D9AD5-F248-4919-864A-CFD76CC027D6}" type="slidenum">
              <a:rPr lang="it-IT" smtClean="0"/>
              <a:t>‹N›</a:t>
            </a:fld>
            <a:endParaRPr lang="it-IT"/>
          </a:p>
        </p:txBody>
      </p:sp>
    </p:spTree>
    <p:extLst>
      <p:ext uri="{BB962C8B-B14F-4D97-AF65-F5344CB8AC3E}">
        <p14:creationId xmlns:p14="http://schemas.microsoft.com/office/powerpoint/2010/main" val="214524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DD7D43D-6574-4C7B-808D-C6C12215A4D4}" type="datetimeFigureOut">
              <a:rPr lang="en-US" smtClean="0"/>
              <a:t>12/15/2019</a:t>
            </a:fld>
            <a:endParaRPr lang="en-US"/>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0ECE5F2-81AA-4605-B028-6FBA391056AF}" type="slidenum">
              <a:rPr lang="it-IT" smtClean="0"/>
              <a:t>‹N›</a:t>
            </a:fld>
            <a:endParaRPr lang="it-IT"/>
          </a:p>
        </p:txBody>
      </p:sp>
    </p:spTree>
    <p:extLst>
      <p:ext uri="{BB962C8B-B14F-4D97-AF65-F5344CB8AC3E}">
        <p14:creationId xmlns:p14="http://schemas.microsoft.com/office/powerpoint/2010/main" val="104435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80322" y="3030008"/>
            <a:ext cx="4698355" cy="290617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594123" y="3030008"/>
            <a:ext cx="4700059" cy="290617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9E583DDF-CA54-461A-A486-592D2374C532}" type="datetimeFigureOut">
              <a:rPr lang="en-US" smtClean="0"/>
              <a:t>12/15/2019</a:t>
            </a:fld>
            <a:endParaRPr lang="en-US"/>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CA8D9AD5-F248-4919-864A-CFD76CC027D6}" type="slidenum">
              <a:rPr lang="it-IT" smtClean="0"/>
              <a:t>‹N›</a:t>
            </a:fld>
            <a:endParaRPr lang="it-IT"/>
          </a:p>
        </p:txBody>
      </p:sp>
    </p:spTree>
    <p:extLst>
      <p:ext uri="{BB962C8B-B14F-4D97-AF65-F5344CB8AC3E}">
        <p14:creationId xmlns:p14="http://schemas.microsoft.com/office/powerpoint/2010/main" val="212294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E583DDF-CA54-461A-A486-592D2374C532}" type="datetimeFigureOut">
              <a:rPr lang="en-US" smtClean="0"/>
              <a:t>12/15/2019</a:t>
            </a:fld>
            <a:endParaRPr lang="en-US"/>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CA8D9AD5-F248-4919-864A-CFD76CC027D6}" type="slidenum">
              <a:rPr lang="it-IT" smtClean="0"/>
              <a:t>‹N›</a:t>
            </a:fld>
            <a:endParaRPr lang="it-IT"/>
          </a:p>
        </p:txBody>
      </p:sp>
    </p:spTree>
    <p:extLst>
      <p:ext uri="{BB962C8B-B14F-4D97-AF65-F5344CB8AC3E}">
        <p14:creationId xmlns:p14="http://schemas.microsoft.com/office/powerpoint/2010/main" val="213913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E583DDF-CA54-461A-A486-592D2374C532}" type="datetimeFigureOut">
              <a:rPr lang="en-US" smtClean="0"/>
              <a:pPr/>
              <a:t>12/15/2019</a:t>
            </a:fld>
            <a:endParaRPr lang="en-US"/>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CA8D9AD5-F248-4919-864A-CFD76CC027D6}" type="slidenum">
              <a:rPr lang="it-IT" smtClean="0"/>
              <a:pPr/>
              <a:t>‹N›</a:t>
            </a:fld>
            <a:endParaRPr lang="it-IT"/>
          </a:p>
        </p:txBody>
      </p:sp>
    </p:spTree>
    <p:extLst>
      <p:ext uri="{BB962C8B-B14F-4D97-AF65-F5344CB8AC3E}">
        <p14:creationId xmlns:p14="http://schemas.microsoft.com/office/powerpoint/2010/main" val="28120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E583DDF-CA54-461A-A486-592D2374C532}" type="datetimeFigureOut">
              <a:rPr lang="en-US" smtClean="0"/>
              <a:t>12/15/2019</a:t>
            </a:fld>
            <a:endParaRPr lang="en-US"/>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CA8D9AD5-F248-4919-864A-CFD76CC027D6}" type="slidenum">
              <a:rPr lang="it-IT" smtClean="0"/>
              <a:t>‹N›</a:t>
            </a:fld>
            <a:endParaRPr lang="it-IT"/>
          </a:p>
        </p:txBody>
      </p:sp>
    </p:spTree>
    <p:extLst>
      <p:ext uri="{BB962C8B-B14F-4D97-AF65-F5344CB8AC3E}">
        <p14:creationId xmlns:p14="http://schemas.microsoft.com/office/powerpoint/2010/main" val="63064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E583DDF-CA54-461A-A486-592D2374C532}" type="datetimeFigureOut">
              <a:rPr lang="en-US" smtClean="0"/>
              <a:t>12/15/2019</a:t>
            </a:fld>
            <a:endParaRPr lang="en-US"/>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CA8D9AD5-F248-4919-864A-CFD76CC027D6}" type="slidenum">
              <a:rPr lang="it-IT" smtClean="0"/>
              <a:t>‹N›</a:t>
            </a:fld>
            <a:endParaRPr lang="it-IT"/>
          </a:p>
        </p:txBody>
      </p:sp>
    </p:spTree>
    <p:extLst>
      <p:ext uri="{BB962C8B-B14F-4D97-AF65-F5344CB8AC3E}">
        <p14:creationId xmlns:p14="http://schemas.microsoft.com/office/powerpoint/2010/main" val="35733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583DDF-CA54-461A-A486-592D2374C532}" type="datetimeFigureOut">
              <a:rPr lang="en-US" smtClean="0"/>
              <a:pPr/>
              <a:t>12/15/2019</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A8D9AD5-F248-4919-864A-CFD76CC027D6}" type="slidenum">
              <a:rPr lang="it-IT" smtClean="0"/>
              <a:pPr/>
              <a:t>‹N›</a:t>
            </a:fld>
            <a:endParaRPr lang="it-IT"/>
          </a:p>
        </p:txBody>
      </p:sp>
    </p:spTree>
    <p:extLst>
      <p:ext uri="{BB962C8B-B14F-4D97-AF65-F5344CB8AC3E}">
        <p14:creationId xmlns:p14="http://schemas.microsoft.com/office/powerpoint/2010/main" val="586094422"/>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44755" y="1961720"/>
            <a:ext cx="9186203" cy="1693650"/>
          </a:xfrm>
        </p:spPr>
        <p:txBody>
          <a:bodyPr/>
          <a:lstStyle/>
          <a:p>
            <a:pPr marL="0" indent="0" algn="ctr" defTabSz="914400">
              <a:lnSpc>
                <a:spcPct val="90000"/>
              </a:lnSpc>
              <a:spcBef>
                <a:spcPts val="0"/>
              </a:spcBef>
              <a:buNone/>
            </a:pPr>
            <a:r>
              <a:rPr lang="it-IT" sz="3600" noProof="1">
                <a:latin typeface="Corbel"/>
              </a:rPr>
              <a:t>Image Captioning with Keras</a:t>
            </a:r>
            <a:endParaRPr lang="it-IT" sz="3600" b="0" i="0" noProof="1">
              <a:latin typeface="Corbel"/>
            </a:endParaRPr>
          </a:p>
        </p:txBody>
      </p:sp>
      <p:sp>
        <p:nvSpPr>
          <p:cNvPr id="4" name="Sottotitolo 3"/>
          <p:cNvSpPr>
            <a:spLocks noGrp="1"/>
          </p:cNvSpPr>
          <p:nvPr>
            <p:ph type="subTitle" idx="1"/>
          </p:nvPr>
        </p:nvSpPr>
        <p:spPr>
          <a:xfrm>
            <a:off x="1707556" y="4455482"/>
            <a:ext cx="8141300" cy="774309"/>
          </a:xfrm>
        </p:spPr>
        <p:txBody>
          <a:bodyPr/>
          <a:lstStyle/>
          <a:p>
            <a:pPr marL="0" indent="0" algn="ctr">
              <a:spcBef>
                <a:spcPts val="0"/>
              </a:spcBef>
              <a:buNone/>
            </a:pPr>
            <a:r>
              <a:rPr lang="it-IT" b="1" noProof="1">
                <a:solidFill>
                  <a:schemeClr val="bg1"/>
                </a:solidFill>
              </a:rPr>
              <a:t>Context Aware Security Analitycs for Computer Vision</a:t>
            </a:r>
            <a:endParaRPr lang="it-IT" sz="2000" b="1" i="0" baseline="0" noProof="1">
              <a:solidFill>
                <a:schemeClr val="bg1"/>
              </a:solidFill>
            </a:endParaRPr>
          </a:p>
        </p:txBody>
      </p:sp>
      <p:pic>
        <p:nvPicPr>
          <p:cNvPr id="5" name="Immagine 4">
            <a:extLst>
              <a:ext uri="{FF2B5EF4-FFF2-40B4-BE49-F238E27FC236}">
                <a16:creationId xmlns:a16="http://schemas.microsoft.com/office/drawing/2014/main" id="{76B3C8FA-83C8-4BA4-B593-9130C0443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44" y="499449"/>
            <a:ext cx="1693650" cy="1693650"/>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659AF671-5F1E-4679-A65A-E638618BD8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10936" y="499449"/>
            <a:ext cx="1693650" cy="169365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CasellaDiTesto 9">
            <a:extLst>
              <a:ext uri="{FF2B5EF4-FFF2-40B4-BE49-F238E27FC236}">
                <a16:creationId xmlns:a16="http://schemas.microsoft.com/office/drawing/2014/main" id="{7319CDF5-F8FC-45FB-8AEA-432A50BE1311}"/>
              </a:ext>
            </a:extLst>
          </p:cNvPr>
          <p:cNvSpPr txBox="1"/>
          <p:nvPr/>
        </p:nvSpPr>
        <p:spPr>
          <a:xfrm>
            <a:off x="8199192" y="1161608"/>
            <a:ext cx="3477211" cy="369332"/>
          </a:xfrm>
          <a:prstGeom prst="rect">
            <a:avLst/>
          </a:prstGeom>
          <a:noFill/>
        </p:spPr>
        <p:txBody>
          <a:bodyPr wrap="square" rtlCol="0">
            <a:spAutoFit/>
          </a:bodyPr>
          <a:lstStyle/>
          <a:p>
            <a:r>
              <a:rPr lang="it-IT" b="1" dirty="0"/>
              <a:t>Dipartimento di Informatica</a:t>
            </a:r>
          </a:p>
        </p:txBody>
      </p:sp>
      <p:sp>
        <p:nvSpPr>
          <p:cNvPr id="12" name="CasellaDiTesto 11">
            <a:extLst>
              <a:ext uri="{FF2B5EF4-FFF2-40B4-BE49-F238E27FC236}">
                <a16:creationId xmlns:a16="http://schemas.microsoft.com/office/drawing/2014/main" id="{B53B4B2D-A91C-4AA0-8D49-6BD41A5DF64D}"/>
              </a:ext>
            </a:extLst>
          </p:cNvPr>
          <p:cNvSpPr txBox="1"/>
          <p:nvPr/>
        </p:nvSpPr>
        <p:spPr>
          <a:xfrm>
            <a:off x="2114649" y="884609"/>
            <a:ext cx="3663557" cy="923330"/>
          </a:xfrm>
          <a:prstGeom prst="rect">
            <a:avLst/>
          </a:prstGeom>
          <a:noFill/>
        </p:spPr>
        <p:txBody>
          <a:bodyPr wrap="square" rtlCol="0">
            <a:spAutoFit/>
          </a:bodyPr>
          <a:lstStyle/>
          <a:p>
            <a:r>
              <a:rPr lang="it-IT" b="1" dirty="0"/>
              <a:t>Università degli Studi di Salerno</a:t>
            </a:r>
          </a:p>
          <a:p>
            <a:endParaRPr lang="it-IT" dirty="0"/>
          </a:p>
          <a:p>
            <a:r>
              <a:rPr lang="it-IT" b="1" dirty="0"/>
              <a:t>Facoltà di Scienze MM. FF. NN.</a:t>
            </a:r>
          </a:p>
        </p:txBody>
      </p:sp>
      <p:sp>
        <p:nvSpPr>
          <p:cNvPr id="13" name="CasellaDiTesto 12">
            <a:extLst>
              <a:ext uri="{FF2B5EF4-FFF2-40B4-BE49-F238E27FC236}">
                <a16:creationId xmlns:a16="http://schemas.microsoft.com/office/drawing/2014/main" id="{F4A17234-7048-4F7A-B3FA-075426B677CE}"/>
              </a:ext>
            </a:extLst>
          </p:cNvPr>
          <p:cNvSpPr txBox="1"/>
          <p:nvPr/>
        </p:nvSpPr>
        <p:spPr>
          <a:xfrm>
            <a:off x="3946427" y="6216897"/>
            <a:ext cx="5793104" cy="923330"/>
          </a:xfrm>
          <a:prstGeom prst="rect">
            <a:avLst/>
          </a:prstGeom>
          <a:noFill/>
        </p:spPr>
        <p:txBody>
          <a:bodyPr wrap="square" rtlCol="0">
            <a:spAutoFit/>
          </a:bodyPr>
          <a:lstStyle/>
          <a:p>
            <a:r>
              <a:rPr lang="it-IT" b="1" dirty="0">
                <a:solidFill>
                  <a:schemeClr val="bg1"/>
                </a:solidFill>
              </a:rPr>
              <a:t> Salvatore Arienzo 052250476</a:t>
            </a:r>
          </a:p>
          <a:p>
            <a:r>
              <a:rPr lang="it-IT" b="1" dirty="0">
                <a:solidFill>
                  <a:schemeClr val="bg1"/>
                </a:solidFill>
              </a:rPr>
              <a:t> </a:t>
            </a:r>
          </a:p>
          <a:p>
            <a:endParaRPr lang="it-IT" b="1" dirty="0">
              <a:solidFill>
                <a:schemeClr val="bg1"/>
              </a:solidFill>
            </a:endParaRPr>
          </a:p>
        </p:txBody>
      </p:sp>
    </p:spTree>
    <p:extLst>
      <p:ext uri="{BB962C8B-B14F-4D97-AF65-F5344CB8AC3E}">
        <p14:creationId xmlns:p14="http://schemas.microsoft.com/office/powerpoint/2010/main" val="279880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RNN</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3"/>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magine 2">
            <a:extLst>
              <a:ext uri="{FF2B5EF4-FFF2-40B4-BE49-F238E27FC236}">
                <a16:creationId xmlns:a16="http://schemas.microsoft.com/office/drawing/2014/main" id="{63ACE371-B7EF-4599-90B5-80F17A600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86" y="2192628"/>
            <a:ext cx="4733781" cy="4373063"/>
          </a:xfrm>
          <a:prstGeom prst="rect">
            <a:avLst/>
          </a:prstGeom>
        </p:spPr>
      </p:pic>
      <p:pic>
        <p:nvPicPr>
          <p:cNvPr id="7" name="Immagine 6">
            <a:extLst>
              <a:ext uri="{FF2B5EF4-FFF2-40B4-BE49-F238E27FC236}">
                <a16:creationId xmlns:a16="http://schemas.microsoft.com/office/drawing/2014/main" id="{2AD021D3-8D95-47D3-962A-825568F0B4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834" y="2781647"/>
            <a:ext cx="6993280" cy="3195024"/>
          </a:xfrm>
          <a:prstGeom prst="rect">
            <a:avLst/>
          </a:prstGeom>
        </p:spPr>
      </p:pic>
    </p:spTree>
    <p:extLst>
      <p:ext uri="{BB962C8B-B14F-4D97-AF65-F5344CB8AC3E}">
        <p14:creationId xmlns:p14="http://schemas.microsoft.com/office/powerpoint/2010/main" val="217531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RNN</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3"/>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Immagine 3">
            <a:extLst>
              <a:ext uri="{FF2B5EF4-FFF2-40B4-BE49-F238E27FC236}">
                <a16:creationId xmlns:a16="http://schemas.microsoft.com/office/drawing/2014/main" id="{174684A4-B5E9-45F3-B9D4-777383768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5025" y="2621873"/>
            <a:ext cx="9416468" cy="3143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61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Evaluation</a:t>
            </a:r>
          </a:p>
        </p:txBody>
      </p:sp>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Segnaposto contenuto 1">
            <a:extLst>
              <a:ext uri="{FF2B5EF4-FFF2-40B4-BE49-F238E27FC236}">
                <a16:creationId xmlns:a16="http://schemas.microsoft.com/office/drawing/2014/main" id="{9D74FEFF-9914-45B5-B437-DBE611B85036}"/>
              </a:ext>
            </a:extLst>
          </p:cNvPr>
          <p:cNvSpPr>
            <a:spLocks noGrp="1"/>
          </p:cNvSpPr>
          <p:nvPr>
            <p:ph idx="1"/>
          </p:nvPr>
        </p:nvSpPr>
        <p:spPr/>
        <p:txBody>
          <a:bodyPr>
            <a:normAutofit/>
          </a:bodyPr>
          <a:lstStyle/>
          <a:p>
            <a:r>
              <a:rPr lang="it-IT" sz="2800" b="1" dirty="0" err="1">
                <a:solidFill>
                  <a:schemeClr val="bg1"/>
                </a:solidFill>
              </a:rPr>
              <a:t>Not</a:t>
            </a:r>
            <a:r>
              <a:rPr lang="it-IT" sz="2800" b="1" dirty="0">
                <a:solidFill>
                  <a:schemeClr val="bg1"/>
                </a:solidFill>
              </a:rPr>
              <a:t> </a:t>
            </a:r>
            <a:r>
              <a:rPr lang="it-IT" sz="2800" b="1" dirty="0" err="1">
                <a:solidFill>
                  <a:schemeClr val="bg1"/>
                </a:solidFill>
              </a:rPr>
              <a:t>decidible</a:t>
            </a:r>
            <a:r>
              <a:rPr lang="it-IT" sz="2800" b="1" dirty="0">
                <a:solidFill>
                  <a:schemeClr val="bg1"/>
                </a:solidFill>
              </a:rPr>
              <a:t> </a:t>
            </a:r>
          </a:p>
          <a:p>
            <a:r>
              <a:rPr lang="it-IT" sz="2800" b="1" dirty="0">
                <a:solidFill>
                  <a:schemeClr val="bg1"/>
                </a:solidFill>
              </a:rPr>
              <a:t>BLEU (</a:t>
            </a:r>
            <a:r>
              <a:rPr lang="it-IT" sz="2800" b="1" dirty="0" err="1">
                <a:solidFill>
                  <a:schemeClr val="bg1"/>
                </a:solidFill>
              </a:rPr>
              <a:t>Bilingual</a:t>
            </a:r>
            <a:r>
              <a:rPr lang="it-IT" sz="2800" b="1" dirty="0">
                <a:solidFill>
                  <a:schemeClr val="bg1"/>
                </a:solidFill>
              </a:rPr>
              <a:t> </a:t>
            </a:r>
            <a:r>
              <a:rPr lang="it-IT" sz="2800" b="1" dirty="0" err="1">
                <a:solidFill>
                  <a:schemeClr val="bg1"/>
                </a:solidFill>
              </a:rPr>
              <a:t>evaluation</a:t>
            </a:r>
            <a:r>
              <a:rPr lang="it-IT" sz="2800" b="1" dirty="0">
                <a:solidFill>
                  <a:schemeClr val="bg1"/>
                </a:solidFill>
              </a:rPr>
              <a:t> </a:t>
            </a:r>
            <a:r>
              <a:rPr lang="it-IT" sz="2800" b="1" dirty="0" err="1">
                <a:solidFill>
                  <a:schemeClr val="bg1"/>
                </a:solidFill>
              </a:rPr>
              <a:t>understudy</a:t>
            </a:r>
            <a:r>
              <a:rPr lang="it-IT" sz="2800" b="1" dirty="0">
                <a:solidFill>
                  <a:schemeClr val="bg1"/>
                </a:solidFill>
              </a:rPr>
              <a:t>) </a:t>
            </a:r>
          </a:p>
          <a:p>
            <a:pPr marL="914400" lvl="2" indent="0">
              <a:buNone/>
            </a:pPr>
            <a:r>
              <a:rPr lang="it-IT" sz="2800" dirty="0">
                <a:solidFill>
                  <a:schemeClr val="bg1"/>
                </a:solidFill>
              </a:rPr>
              <a:t>['</a:t>
            </a:r>
            <a:r>
              <a:rPr lang="it-IT" sz="2800" dirty="0" err="1">
                <a:solidFill>
                  <a:schemeClr val="bg1"/>
                </a:solidFill>
              </a:rPr>
              <a:t>this</a:t>
            </a:r>
            <a:r>
              <a:rPr lang="it-IT" sz="2800" dirty="0">
                <a:solidFill>
                  <a:schemeClr val="bg1"/>
                </a:solidFill>
              </a:rPr>
              <a:t>','</a:t>
            </a:r>
            <a:r>
              <a:rPr lang="it-IT" sz="2800" dirty="0" err="1">
                <a:solidFill>
                  <a:schemeClr val="bg1"/>
                </a:solidFill>
              </a:rPr>
              <a:t>is</a:t>
            </a:r>
            <a:r>
              <a:rPr lang="it-IT" sz="2800" dirty="0">
                <a:solidFill>
                  <a:schemeClr val="bg1"/>
                </a:solidFill>
              </a:rPr>
              <a:t>','a','</a:t>
            </a:r>
            <a:r>
              <a:rPr lang="it-IT" sz="2800" dirty="0" err="1">
                <a:solidFill>
                  <a:schemeClr val="bg1"/>
                </a:solidFill>
              </a:rPr>
              <a:t>caption</a:t>
            </a:r>
            <a:r>
              <a:rPr lang="it-IT" sz="2800" dirty="0">
                <a:solidFill>
                  <a:schemeClr val="bg1"/>
                </a:solidFill>
              </a:rPr>
              <a:t>] – ['</a:t>
            </a:r>
            <a:r>
              <a:rPr lang="it-IT" sz="2800" dirty="0" err="1">
                <a:solidFill>
                  <a:schemeClr val="bg1"/>
                </a:solidFill>
              </a:rPr>
              <a:t>this</a:t>
            </a:r>
            <a:r>
              <a:rPr lang="it-IT" sz="2800" dirty="0">
                <a:solidFill>
                  <a:schemeClr val="bg1"/>
                </a:solidFill>
              </a:rPr>
              <a:t>','</a:t>
            </a:r>
            <a:r>
              <a:rPr lang="it-IT" sz="2800" dirty="0" err="1">
                <a:solidFill>
                  <a:schemeClr val="bg1"/>
                </a:solidFill>
              </a:rPr>
              <a:t>is</a:t>
            </a:r>
            <a:r>
              <a:rPr lang="it-IT" sz="2800" dirty="0">
                <a:solidFill>
                  <a:schemeClr val="bg1"/>
                </a:solidFill>
              </a:rPr>
              <a:t>','a','</a:t>
            </a:r>
            <a:r>
              <a:rPr lang="it-IT" sz="2800" dirty="0" err="1">
                <a:solidFill>
                  <a:schemeClr val="bg1"/>
                </a:solidFill>
              </a:rPr>
              <a:t>caption</a:t>
            </a:r>
            <a:r>
              <a:rPr lang="it-IT" sz="2800" dirty="0">
                <a:solidFill>
                  <a:schemeClr val="bg1"/>
                </a:solidFill>
              </a:rPr>
              <a:t>]</a:t>
            </a:r>
          </a:p>
          <a:p>
            <a:r>
              <a:rPr lang="it-IT" sz="2800" b="1" dirty="0">
                <a:solidFill>
                  <a:schemeClr val="bg1"/>
                </a:solidFill>
              </a:rPr>
              <a:t>Custom Score</a:t>
            </a:r>
          </a:p>
          <a:p>
            <a:pPr marL="0" indent="0">
              <a:buNone/>
            </a:pPr>
            <a:r>
              <a:rPr lang="it-IT" sz="2800" dirty="0">
                <a:solidFill>
                  <a:schemeClr val="bg1"/>
                </a:solidFill>
              </a:rPr>
              <a:t>	[‘Man’, ‘</a:t>
            </a:r>
            <a:r>
              <a:rPr lang="it-IT" sz="2800" dirty="0" err="1">
                <a:solidFill>
                  <a:schemeClr val="bg1"/>
                </a:solidFill>
              </a:rPr>
              <a:t>doing</a:t>
            </a:r>
            <a:r>
              <a:rPr lang="it-IT" sz="2800" dirty="0">
                <a:solidFill>
                  <a:schemeClr val="bg1"/>
                </a:solidFill>
              </a:rPr>
              <a:t>’,’jogging’]</a:t>
            </a:r>
          </a:p>
          <a:p>
            <a:pPr marL="0" indent="0">
              <a:buNone/>
            </a:pPr>
            <a:r>
              <a:rPr lang="it-IT" sz="2800" dirty="0">
                <a:solidFill>
                  <a:schemeClr val="bg1"/>
                </a:solidFill>
              </a:rPr>
              <a:t>	[‘Man’, ‘</a:t>
            </a:r>
            <a:r>
              <a:rPr lang="it-IT" sz="2800" dirty="0" err="1">
                <a:solidFill>
                  <a:schemeClr val="bg1"/>
                </a:solidFill>
              </a:rPr>
              <a:t>running’,’over’,’street</a:t>
            </a:r>
            <a:r>
              <a:rPr lang="it-IT" sz="2800" dirty="0">
                <a:solidFill>
                  <a:schemeClr val="bg1"/>
                </a:solidFill>
              </a:rPr>
              <a:t>’]</a:t>
            </a:r>
          </a:p>
        </p:txBody>
      </p:sp>
    </p:spTree>
    <p:extLst>
      <p:ext uri="{BB962C8B-B14F-4D97-AF65-F5344CB8AC3E}">
        <p14:creationId xmlns:p14="http://schemas.microsoft.com/office/powerpoint/2010/main" val="75628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Conclusions - Results</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Immagine 6">
            <a:extLst>
              <a:ext uri="{FF2B5EF4-FFF2-40B4-BE49-F238E27FC236}">
                <a16:creationId xmlns:a16="http://schemas.microsoft.com/office/drawing/2014/main" id="{8AD9D978-548A-4F4A-833E-8205E538F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62" y="2421980"/>
            <a:ext cx="4186444" cy="3742224"/>
          </a:xfrm>
          <a:prstGeom prst="rect">
            <a:avLst/>
          </a:prstGeom>
        </p:spPr>
      </p:pic>
      <p:pic>
        <p:nvPicPr>
          <p:cNvPr id="9" name="Immagine 8">
            <a:extLst>
              <a:ext uri="{FF2B5EF4-FFF2-40B4-BE49-F238E27FC236}">
                <a16:creationId xmlns:a16="http://schemas.microsoft.com/office/drawing/2014/main" id="{B7C74481-4189-45DE-9DDF-878D25B9E0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758" y="2421980"/>
            <a:ext cx="4760431" cy="3805578"/>
          </a:xfrm>
          <a:prstGeom prst="rect">
            <a:avLst/>
          </a:prstGeom>
        </p:spPr>
      </p:pic>
    </p:spTree>
    <p:extLst>
      <p:ext uri="{BB962C8B-B14F-4D97-AF65-F5344CB8AC3E}">
        <p14:creationId xmlns:p14="http://schemas.microsoft.com/office/powerpoint/2010/main" val="325561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Conclusions - Results</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magine 2">
            <a:extLst>
              <a:ext uri="{FF2B5EF4-FFF2-40B4-BE49-F238E27FC236}">
                <a16:creationId xmlns:a16="http://schemas.microsoft.com/office/drawing/2014/main" id="{B00BF77B-BD9D-4A10-B68D-F78969121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62" y="2421980"/>
            <a:ext cx="4830328" cy="3682792"/>
          </a:xfrm>
          <a:prstGeom prst="rect">
            <a:avLst/>
          </a:prstGeom>
        </p:spPr>
      </p:pic>
      <p:pic>
        <p:nvPicPr>
          <p:cNvPr id="7" name="Immagine 6">
            <a:extLst>
              <a:ext uri="{FF2B5EF4-FFF2-40B4-BE49-F238E27FC236}">
                <a16:creationId xmlns:a16="http://schemas.microsoft.com/office/drawing/2014/main" id="{31C6D089-D3C9-4DD7-98BC-1A6C4FEC9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606" y="2536718"/>
            <a:ext cx="5312583" cy="3568054"/>
          </a:xfrm>
          <a:prstGeom prst="rect">
            <a:avLst/>
          </a:prstGeom>
        </p:spPr>
      </p:pic>
    </p:spTree>
    <p:extLst>
      <p:ext uri="{BB962C8B-B14F-4D97-AF65-F5344CB8AC3E}">
        <p14:creationId xmlns:p14="http://schemas.microsoft.com/office/powerpoint/2010/main" val="387267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Conclusions - Results</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magine 2">
            <a:extLst>
              <a:ext uri="{FF2B5EF4-FFF2-40B4-BE49-F238E27FC236}">
                <a16:creationId xmlns:a16="http://schemas.microsoft.com/office/drawing/2014/main" id="{B2117846-51A1-42DF-BD17-9383B85C2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321" y="2421979"/>
            <a:ext cx="4896392" cy="3994994"/>
          </a:xfrm>
          <a:prstGeom prst="rect">
            <a:avLst/>
          </a:prstGeom>
        </p:spPr>
      </p:pic>
      <p:pic>
        <p:nvPicPr>
          <p:cNvPr id="7" name="Immagine 6">
            <a:extLst>
              <a:ext uri="{FF2B5EF4-FFF2-40B4-BE49-F238E27FC236}">
                <a16:creationId xmlns:a16="http://schemas.microsoft.com/office/drawing/2014/main" id="{DFAB7CA9-09FA-4C74-AA42-A7AD99CF15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5067" y="2562415"/>
            <a:ext cx="4700122" cy="3854558"/>
          </a:xfrm>
          <a:prstGeom prst="rect">
            <a:avLst/>
          </a:prstGeom>
        </p:spPr>
      </p:pic>
    </p:spTree>
    <p:extLst>
      <p:ext uri="{BB962C8B-B14F-4D97-AF65-F5344CB8AC3E}">
        <p14:creationId xmlns:p14="http://schemas.microsoft.com/office/powerpoint/2010/main" val="125621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Conclusions - Results</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magine 2">
            <a:extLst>
              <a:ext uri="{FF2B5EF4-FFF2-40B4-BE49-F238E27FC236}">
                <a16:creationId xmlns:a16="http://schemas.microsoft.com/office/drawing/2014/main" id="{B38CFC1E-4D3C-4C67-9FB5-8BBF69FDE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194" y="2444624"/>
            <a:ext cx="4803945" cy="3660148"/>
          </a:xfrm>
          <a:prstGeom prst="rect">
            <a:avLst/>
          </a:prstGeom>
        </p:spPr>
      </p:pic>
      <p:pic>
        <p:nvPicPr>
          <p:cNvPr id="7" name="Immagine 6">
            <a:extLst>
              <a:ext uri="{FF2B5EF4-FFF2-40B4-BE49-F238E27FC236}">
                <a16:creationId xmlns:a16="http://schemas.microsoft.com/office/drawing/2014/main" id="{6CFE54DF-E477-465C-977F-726D29DB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6371" y="2444624"/>
            <a:ext cx="4803944" cy="3719645"/>
          </a:xfrm>
          <a:prstGeom prst="rect">
            <a:avLst/>
          </a:prstGeom>
        </p:spPr>
      </p:pic>
    </p:spTree>
    <p:extLst>
      <p:ext uri="{BB962C8B-B14F-4D97-AF65-F5344CB8AC3E}">
        <p14:creationId xmlns:p14="http://schemas.microsoft.com/office/powerpoint/2010/main" val="138148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pPr algn="ctr"/>
            <a:r>
              <a:rPr lang="it-IT" noProof="1"/>
              <a:t>Thank you!</a:t>
            </a:r>
          </a:p>
        </p:txBody>
      </p:sp>
      <p:pic>
        <p:nvPicPr>
          <p:cNvPr id="5" name="Immagine 4">
            <a:extLst>
              <a:ext uri="{FF2B5EF4-FFF2-40B4-BE49-F238E27FC236}">
                <a16:creationId xmlns:a16="http://schemas.microsoft.com/office/drawing/2014/main" id="{FAB93F8B-6695-47E5-8C0E-06C8DA5E7A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811460" y="2869895"/>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0113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What?</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extLst>
              <p:ext uri="{D42A27DB-BD31-4B8C-83A1-F6EECF244321}">
                <p14:modId xmlns:p14="http://schemas.microsoft.com/office/powerpoint/2010/main" val="1716305891"/>
              </p:ext>
            </p:extLst>
          </p:nvPr>
        </p:nvGraphicFramePr>
        <p:xfrm>
          <a:off x="440466" y="1404014"/>
          <a:ext cx="9613144" cy="4851012"/>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E5A6D5F3-9BCE-4B16-800A-06BDA3651C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3056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noProof="1">
                <a:latin typeface="Corbel"/>
              </a:rPr>
              <a:t>Why</a:t>
            </a:r>
            <a:r>
              <a:rPr lang="it-IT" sz="3400" b="0" i="0" noProof="1">
                <a:latin typeface="Corbel"/>
                <a:ea typeface="+mj-ea"/>
                <a:cs typeface="+mj-cs"/>
              </a:rPr>
              <a:t>?</a:t>
            </a:r>
          </a:p>
        </p:txBody>
      </p:sp>
      <p:pic>
        <p:nvPicPr>
          <p:cNvPr id="5" name="Immagine 4">
            <a:extLst>
              <a:ext uri="{FF2B5EF4-FFF2-40B4-BE49-F238E27FC236}">
                <a16:creationId xmlns:a16="http://schemas.microsoft.com/office/drawing/2014/main" id="{E5A6D5F3-9BCE-4B16-800A-06BDA3651C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Segnaposto contenuto 1">
            <a:extLst>
              <a:ext uri="{FF2B5EF4-FFF2-40B4-BE49-F238E27FC236}">
                <a16:creationId xmlns:a16="http://schemas.microsoft.com/office/drawing/2014/main" id="{1190B7CA-9CA7-45B9-A649-89A6E4BA027B}"/>
              </a:ext>
            </a:extLst>
          </p:cNvPr>
          <p:cNvSpPr>
            <a:spLocks noGrp="1"/>
          </p:cNvSpPr>
          <p:nvPr>
            <p:ph idx="1"/>
          </p:nvPr>
        </p:nvSpPr>
        <p:spPr/>
        <p:txBody>
          <a:bodyPr/>
          <a:lstStyle/>
          <a:p>
            <a:endParaRPr lang="it-IT" dirty="0"/>
          </a:p>
          <a:p>
            <a:r>
              <a:rPr lang="it-IT" sz="3600" b="1" dirty="0">
                <a:solidFill>
                  <a:schemeClr val="bg1"/>
                </a:solidFill>
              </a:rPr>
              <a:t>Social Networks</a:t>
            </a:r>
          </a:p>
          <a:p>
            <a:r>
              <a:rPr lang="it-IT" sz="3600" b="1" dirty="0">
                <a:solidFill>
                  <a:schemeClr val="bg1"/>
                </a:solidFill>
              </a:rPr>
              <a:t>Blind People</a:t>
            </a:r>
          </a:p>
          <a:p>
            <a:r>
              <a:rPr lang="it-IT" sz="3600" b="1" dirty="0">
                <a:solidFill>
                  <a:schemeClr val="bg1"/>
                </a:solidFill>
              </a:rPr>
              <a:t>Security </a:t>
            </a:r>
            <a:r>
              <a:rPr lang="it-IT" sz="3600" b="1" dirty="0" err="1">
                <a:solidFill>
                  <a:schemeClr val="bg1"/>
                </a:solidFill>
              </a:rPr>
              <a:t>Cameras</a:t>
            </a:r>
            <a:endParaRPr lang="it-IT" sz="3600" b="1" dirty="0">
              <a:solidFill>
                <a:schemeClr val="bg1"/>
              </a:solidFill>
            </a:endParaRPr>
          </a:p>
          <a:p>
            <a:endParaRPr lang="it-IT" dirty="0"/>
          </a:p>
        </p:txBody>
      </p:sp>
    </p:spTree>
    <p:extLst>
      <p:ext uri="{BB962C8B-B14F-4D97-AF65-F5344CB8AC3E}">
        <p14:creationId xmlns:p14="http://schemas.microsoft.com/office/powerpoint/2010/main" val="355661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Dataset</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extLst>
              <p:ext uri="{D42A27DB-BD31-4B8C-83A1-F6EECF244321}">
                <p14:modId xmlns:p14="http://schemas.microsoft.com/office/powerpoint/2010/main" val="3973250691"/>
              </p:ext>
            </p:extLst>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magine 2">
            <a:extLst>
              <a:ext uri="{FF2B5EF4-FFF2-40B4-BE49-F238E27FC236}">
                <a16:creationId xmlns:a16="http://schemas.microsoft.com/office/drawing/2014/main" id="{456D2ECD-A614-4E51-93C6-EB18A0113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8348" y="4710657"/>
            <a:ext cx="4665599" cy="1801983"/>
          </a:xfrm>
          <a:prstGeom prst="rect">
            <a:avLst/>
          </a:prstGeom>
        </p:spPr>
      </p:pic>
      <p:pic>
        <p:nvPicPr>
          <p:cNvPr id="7" name="Immagine 6">
            <a:extLst>
              <a:ext uri="{FF2B5EF4-FFF2-40B4-BE49-F238E27FC236}">
                <a16:creationId xmlns:a16="http://schemas.microsoft.com/office/drawing/2014/main" id="{CBEBA705-C5BC-4451-9FCB-A407E4F81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62" y="2331486"/>
            <a:ext cx="5334000" cy="3000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4399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Data Preprocessing</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extLst>
              <p:ext uri="{D42A27DB-BD31-4B8C-83A1-F6EECF244321}">
                <p14:modId xmlns:p14="http://schemas.microsoft.com/office/powerpoint/2010/main" val="3988856363"/>
              </p:ext>
            </p:extLst>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CasellaDiTesto 1">
            <a:extLst>
              <a:ext uri="{FF2B5EF4-FFF2-40B4-BE49-F238E27FC236}">
                <a16:creationId xmlns:a16="http://schemas.microsoft.com/office/drawing/2014/main" id="{57FE29AA-147A-4DD8-9BE0-D31E401B2FA1}"/>
              </a:ext>
            </a:extLst>
          </p:cNvPr>
          <p:cNvSpPr txBox="1"/>
          <p:nvPr/>
        </p:nvSpPr>
        <p:spPr>
          <a:xfrm>
            <a:off x="1205947" y="2557668"/>
            <a:ext cx="4492487" cy="369332"/>
          </a:xfrm>
          <a:prstGeom prst="rect">
            <a:avLst/>
          </a:prstGeom>
          <a:noFill/>
        </p:spPr>
        <p:txBody>
          <a:bodyPr wrap="square" rtlCol="0">
            <a:spAutoFit/>
          </a:bodyPr>
          <a:lstStyle/>
          <a:p>
            <a:r>
              <a:rPr lang="it-IT" dirty="0" err="1">
                <a:solidFill>
                  <a:schemeClr val="bg1"/>
                </a:solidFill>
              </a:rPr>
              <a:t>Starting</a:t>
            </a:r>
            <a:r>
              <a:rPr lang="it-IT" dirty="0">
                <a:solidFill>
                  <a:schemeClr val="bg1"/>
                </a:solidFill>
              </a:rPr>
              <a:t> token</a:t>
            </a:r>
          </a:p>
        </p:txBody>
      </p:sp>
    </p:spTree>
    <p:extLst>
      <p:ext uri="{BB962C8B-B14F-4D97-AF65-F5344CB8AC3E}">
        <p14:creationId xmlns:p14="http://schemas.microsoft.com/office/powerpoint/2010/main" val="341058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Data Preprocessing</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extLst>
              <p:ext uri="{D42A27DB-BD31-4B8C-83A1-F6EECF244321}">
                <p14:modId xmlns:p14="http://schemas.microsoft.com/office/powerpoint/2010/main" val="4082999182"/>
              </p:ext>
            </p:extLst>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CasellaDiTesto 1">
            <a:extLst>
              <a:ext uri="{FF2B5EF4-FFF2-40B4-BE49-F238E27FC236}">
                <a16:creationId xmlns:a16="http://schemas.microsoft.com/office/drawing/2014/main" id="{57FE29AA-147A-4DD8-9BE0-D31E401B2FA1}"/>
              </a:ext>
            </a:extLst>
          </p:cNvPr>
          <p:cNvSpPr txBox="1"/>
          <p:nvPr/>
        </p:nvSpPr>
        <p:spPr>
          <a:xfrm>
            <a:off x="1205947" y="2557668"/>
            <a:ext cx="4492487" cy="369332"/>
          </a:xfrm>
          <a:prstGeom prst="rect">
            <a:avLst/>
          </a:prstGeom>
          <a:noFill/>
        </p:spPr>
        <p:txBody>
          <a:bodyPr wrap="square" rtlCol="0">
            <a:spAutoFit/>
          </a:bodyPr>
          <a:lstStyle/>
          <a:p>
            <a:r>
              <a:rPr lang="it-IT" dirty="0">
                <a:solidFill>
                  <a:schemeClr val="bg1"/>
                </a:solidFill>
              </a:rPr>
              <a:t> - </a:t>
            </a:r>
            <a:r>
              <a:rPr lang="it-IT" dirty="0" err="1">
                <a:solidFill>
                  <a:schemeClr val="bg1"/>
                </a:solidFill>
              </a:rPr>
              <a:t>Descriptions</a:t>
            </a:r>
            <a:endParaRPr lang="it-IT" dirty="0">
              <a:solidFill>
                <a:schemeClr val="bg1"/>
              </a:solidFill>
            </a:endParaRPr>
          </a:p>
        </p:txBody>
      </p:sp>
      <p:pic>
        <p:nvPicPr>
          <p:cNvPr id="4" name="Immagine 3">
            <a:extLst>
              <a:ext uri="{FF2B5EF4-FFF2-40B4-BE49-F238E27FC236}">
                <a16:creationId xmlns:a16="http://schemas.microsoft.com/office/drawing/2014/main" id="{F57D321E-90C7-4E2C-A646-0653B0325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50" y="3111206"/>
            <a:ext cx="10553700" cy="3181350"/>
          </a:xfrm>
          <a:prstGeom prst="rect">
            <a:avLst/>
          </a:prstGeom>
        </p:spPr>
      </p:pic>
    </p:spTree>
    <p:extLst>
      <p:ext uri="{BB962C8B-B14F-4D97-AF65-F5344CB8AC3E}">
        <p14:creationId xmlns:p14="http://schemas.microsoft.com/office/powerpoint/2010/main" val="331042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Data Preprocessing</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CasellaDiTesto 1">
            <a:extLst>
              <a:ext uri="{FF2B5EF4-FFF2-40B4-BE49-F238E27FC236}">
                <a16:creationId xmlns:a16="http://schemas.microsoft.com/office/drawing/2014/main" id="{57FE29AA-147A-4DD8-9BE0-D31E401B2FA1}"/>
              </a:ext>
            </a:extLst>
          </p:cNvPr>
          <p:cNvSpPr txBox="1"/>
          <p:nvPr/>
        </p:nvSpPr>
        <p:spPr>
          <a:xfrm>
            <a:off x="1205947" y="2557668"/>
            <a:ext cx="4492487" cy="369332"/>
          </a:xfrm>
          <a:prstGeom prst="rect">
            <a:avLst/>
          </a:prstGeom>
          <a:noFill/>
        </p:spPr>
        <p:txBody>
          <a:bodyPr wrap="square" rtlCol="0">
            <a:spAutoFit/>
          </a:bodyPr>
          <a:lstStyle/>
          <a:p>
            <a:r>
              <a:rPr lang="it-IT" dirty="0">
                <a:solidFill>
                  <a:schemeClr val="bg1"/>
                </a:solidFill>
              </a:rPr>
              <a:t> - Data </a:t>
            </a:r>
            <a:r>
              <a:rPr lang="it-IT" dirty="0" err="1">
                <a:solidFill>
                  <a:schemeClr val="bg1"/>
                </a:solidFill>
              </a:rPr>
              <a:t>Cleaning</a:t>
            </a:r>
            <a:r>
              <a:rPr lang="it-IT" dirty="0">
                <a:solidFill>
                  <a:schemeClr val="bg1"/>
                </a:solidFill>
              </a:rPr>
              <a:t> and Splitting</a:t>
            </a:r>
          </a:p>
        </p:txBody>
      </p:sp>
      <p:pic>
        <p:nvPicPr>
          <p:cNvPr id="7" name="Immagine 6">
            <a:extLst>
              <a:ext uri="{FF2B5EF4-FFF2-40B4-BE49-F238E27FC236}">
                <a16:creationId xmlns:a16="http://schemas.microsoft.com/office/drawing/2014/main" id="{EB064E5A-D7D1-4821-9534-EB3350E35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866" y="3650502"/>
            <a:ext cx="9462904" cy="1017516"/>
          </a:xfrm>
          <a:prstGeom prst="rect">
            <a:avLst/>
          </a:prstGeom>
        </p:spPr>
      </p:pic>
    </p:spTree>
    <p:extLst>
      <p:ext uri="{BB962C8B-B14F-4D97-AF65-F5344CB8AC3E}">
        <p14:creationId xmlns:p14="http://schemas.microsoft.com/office/powerpoint/2010/main" val="102106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CNN – Inception Model</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magine 2">
            <a:extLst>
              <a:ext uri="{FF2B5EF4-FFF2-40B4-BE49-F238E27FC236}">
                <a16:creationId xmlns:a16="http://schemas.microsoft.com/office/drawing/2014/main" id="{21B54457-531A-453E-A1D7-4E427AABD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40" y="2194561"/>
            <a:ext cx="11344298" cy="4412932"/>
          </a:xfrm>
          <a:prstGeom prst="rect">
            <a:avLst/>
          </a:prstGeom>
        </p:spPr>
      </p:pic>
    </p:spTree>
    <p:extLst>
      <p:ext uri="{BB962C8B-B14F-4D97-AF65-F5344CB8AC3E}">
        <p14:creationId xmlns:p14="http://schemas.microsoft.com/office/powerpoint/2010/main" val="268943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a:lstStyle/>
          <a:p>
            <a:pPr marL="0" indent="0" algn="l" defTabSz="914400">
              <a:lnSpc>
                <a:spcPct val="90000"/>
              </a:lnSpc>
              <a:spcBef>
                <a:spcPts val="0"/>
              </a:spcBef>
              <a:buNone/>
            </a:pPr>
            <a:r>
              <a:rPr lang="it-IT" sz="3400" b="0" i="0" noProof="1">
                <a:latin typeface="Corbel"/>
                <a:ea typeface="+mj-ea"/>
                <a:cs typeface="+mj-cs"/>
              </a:rPr>
              <a:t>Word Embeddings</a:t>
            </a:r>
          </a:p>
        </p:txBody>
      </p:sp>
      <p:graphicFrame>
        <p:nvGraphicFramePr>
          <p:cNvPr id="6" name="Segnaposto contenuto 5">
            <a:extLst>
              <a:ext uri="{FF2B5EF4-FFF2-40B4-BE49-F238E27FC236}">
                <a16:creationId xmlns:a16="http://schemas.microsoft.com/office/drawing/2014/main" id="{B915DC57-C389-4D7B-AFC9-561828B0A324}"/>
              </a:ext>
            </a:extLst>
          </p:cNvPr>
          <p:cNvGraphicFramePr>
            <a:graphicFrameLocks noGrp="1"/>
          </p:cNvGraphicFramePr>
          <p:nvPr>
            <p:ph idx="1"/>
          </p:nvPr>
        </p:nvGraphicFramePr>
        <p:xfrm>
          <a:off x="413962" y="1341042"/>
          <a:ext cx="9613144" cy="368279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magine 4">
            <a:extLst>
              <a:ext uri="{FF2B5EF4-FFF2-40B4-BE49-F238E27FC236}">
                <a16:creationId xmlns:a16="http://schemas.microsoft.com/office/drawing/2014/main" id="{F7760977-8C46-4F42-8244-AAB998B96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856431" y="816650"/>
            <a:ext cx="1017516" cy="101751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magine 2">
            <a:extLst>
              <a:ext uri="{FF2B5EF4-FFF2-40B4-BE49-F238E27FC236}">
                <a16:creationId xmlns:a16="http://schemas.microsoft.com/office/drawing/2014/main" id="{ACA3A132-4F13-454F-8CBD-28F449AC2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840" y="2673680"/>
            <a:ext cx="10862319" cy="1017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asellaDiTesto 3">
            <a:extLst>
              <a:ext uri="{FF2B5EF4-FFF2-40B4-BE49-F238E27FC236}">
                <a16:creationId xmlns:a16="http://schemas.microsoft.com/office/drawing/2014/main" id="{73118E34-4F63-446B-9B97-60E621C02D38}"/>
              </a:ext>
            </a:extLst>
          </p:cNvPr>
          <p:cNvSpPr txBox="1"/>
          <p:nvPr/>
        </p:nvSpPr>
        <p:spPr>
          <a:xfrm>
            <a:off x="413962" y="4122329"/>
            <a:ext cx="9880220" cy="1846659"/>
          </a:xfrm>
          <a:prstGeom prst="rect">
            <a:avLst/>
          </a:prstGeom>
          <a:noFill/>
        </p:spPr>
        <p:txBody>
          <a:bodyPr wrap="square" rtlCol="0">
            <a:spAutoFit/>
          </a:bodyPr>
          <a:lstStyle/>
          <a:p>
            <a:r>
              <a:rPr lang="it-IT" sz="2400" dirty="0">
                <a:solidFill>
                  <a:schemeClr val="bg1"/>
                </a:solidFill>
              </a:rPr>
              <a:t>- 200-vector  - One hot </a:t>
            </a:r>
            <a:r>
              <a:rPr lang="it-IT" sz="2400" dirty="0" err="1">
                <a:solidFill>
                  <a:schemeClr val="bg1"/>
                </a:solidFill>
              </a:rPr>
              <a:t>encoding</a:t>
            </a:r>
            <a:r>
              <a:rPr lang="it-IT" sz="2400" dirty="0">
                <a:solidFill>
                  <a:schemeClr val="bg1"/>
                </a:solidFill>
              </a:rPr>
              <a:t> </a:t>
            </a:r>
          </a:p>
          <a:p>
            <a:r>
              <a:rPr lang="it-IT" sz="2400" dirty="0">
                <a:solidFill>
                  <a:schemeClr val="bg1"/>
                </a:solidFill>
              </a:rPr>
              <a:t>  [‘Hello’, ‘World’] -&gt; [1,0],[0,1]</a:t>
            </a:r>
          </a:p>
          <a:p>
            <a:endParaRPr lang="it-IT" sz="2400" dirty="0">
              <a:solidFill>
                <a:schemeClr val="bg1"/>
              </a:solidFill>
            </a:endParaRPr>
          </a:p>
          <a:p>
            <a:r>
              <a:rPr lang="it-IT" sz="2400" dirty="0">
                <a:solidFill>
                  <a:schemeClr val="bg1"/>
                </a:solidFill>
              </a:rPr>
              <a:t>- </a:t>
            </a:r>
            <a:r>
              <a:rPr lang="it-IT" sz="2400" dirty="0" err="1">
                <a:solidFill>
                  <a:schemeClr val="bg1"/>
                </a:solidFill>
              </a:rPr>
              <a:t>Embedding</a:t>
            </a:r>
            <a:r>
              <a:rPr lang="it-IT" sz="2400" dirty="0">
                <a:solidFill>
                  <a:schemeClr val="bg1"/>
                </a:solidFill>
              </a:rPr>
              <a:t> Matrix: (7640, 200) (</a:t>
            </a:r>
            <a:r>
              <a:rPr lang="it-IT" sz="2400" dirty="0" err="1">
                <a:solidFill>
                  <a:schemeClr val="bg1"/>
                </a:solidFill>
              </a:rPr>
              <a:t>vocabulary</a:t>
            </a:r>
            <a:r>
              <a:rPr lang="it-IT" sz="2400" dirty="0">
                <a:solidFill>
                  <a:schemeClr val="bg1"/>
                </a:solidFill>
              </a:rPr>
              <a:t> size, </a:t>
            </a:r>
            <a:r>
              <a:rPr lang="it-IT" sz="2400" dirty="0" err="1">
                <a:solidFill>
                  <a:schemeClr val="bg1"/>
                </a:solidFill>
              </a:rPr>
              <a:t>vector</a:t>
            </a:r>
            <a:r>
              <a:rPr lang="it-IT" sz="2400" dirty="0">
                <a:solidFill>
                  <a:schemeClr val="bg1"/>
                </a:solidFill>
              </a:rPr>
              <a:t> </a:t>
            </a:r>
            <a:r>
              <a:rPr lang="it-IT" sz="2400" dirty="0" err="1">
                <a:solidFill>
                  <a:schemeClr val="bg1"/>
                </a:solidFill>
              </a:rPr>
              <a:t>dimension</a:t>
            </a:r>
            <a:r>
              <a:rPr lang="it-IT" sz="2400" dirty="0">
                <a:solidFill>
                  <a:schemeClr val="bg1"/>
                </a:solidFill>
              </a:rPr>
              <a:t>)</a:t>
            </a:r>
            <a:endParaRPr lang="it-IT" sz="2400" dirty="0"/>
          </a:p>
          <a:p>
            <a:endParaRPr lang="it-IT" dirty="0"/>
          </a:p>
        </p:txBody>
      </p:sp>
    </p:spTree>
    <p:extLst>
      <p:ext uri="{BB962C8B-B14F-4D97-AF65-F5344CB8AC3E}">
        <p14:creationId xmlns:p14="http://schemas.microsoft.com/office/powerpoint/2010/main" val="15970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o">
  <a:themeElements>
    <a:clrScheme name="Berlino">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o">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o">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4264BA5-BE9F-44D2-9B86-8E00ED566E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TM04033917[[fn=Berlino]]</Template>
  <TotalTime>4365</TotalTime>
  <Words>471</Words>
  <Application>Microsoft Office PowerPoint</Application>
  <PresentationFormat>Widescreen</PresentationFormat>
  <Paragraphs>75</Paragraphs>
  <Slides>17</Slides>
  <Notes>2</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17</vt:i4>
      </vt:variant>
    </vt:vector>
  </HeadingPairs>
  <TitlesOfParts>
    <vt:vector size="21" baseType="lpstr">
      <vt:lpstr>Arial</vt:lpstr>
      <vt:lpstr>Corbel</vt:lpstr>
      <vt:lpstr>Trebuchet MS</vt:lpstr>
      <vt:lpstr>Berlino</vt:lpstr>
      <vt:lpstr>Image Captioning with Keras</vt:lpstr>
      <vt:lpstr>What?</vt:lpstr>
      <vt:lpstr>Why?</vt:lpstr>
      <vt:lpstr>Dataset</vt:lpstr>
      <vt:lpstr>Data Preprocessing</vt:lpstr>
      <vt:lpstr>Data Preprocessing</vt:lpstr>
      <vt:lpstr>Data Preprocessing</vt:lpstr>
      <vt:lpstr>CNN – Inception Model</vt:lpstr>
      <vt:lpstr>Word Embeddings</vt:lpstr>
      <vt:lpstr>RNN</vt:lpstr>
      <vt:lpstr>RNN</vt:lpstr>
      <vt:lpstr>Evaluation</vt:lpstr>
      <vt:lpstr>Conclusions - Results</vt:lpstr>
      <vt:lpstr>Conclusions - Results</vt:lpstr>
      <vt:lpstr>Conclusions - Results</vt:lpstr>
      <vt:lpstr>Conclusions -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Salvatore Arienzo</dc:creator>
  <cp:keywords/>
  <cp:lastModifiedBy>Salvatore Arienzo</cp:lastModifiedBy>
  <cp:revision>58</cp:revision>
  <dcterms:created xsi:type="dcterms:W3CDTF">2019-03-21T12:34:22Z</dcterms:created>
  <dcterms:modified xsi:type="dcterms:W3CDTF">2019-12-15T22:05:33Z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TC028952539991</vt:lpwstr>
  </property>
</Properties>
</file>